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68" r:id="rId5"/>
    <p:sldId id="269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9" r:id="rId17"/>
    <p:sldId id="288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70" r:id="rId26"/>
    <p:sldId id="271" r:id="rId27"/>
    <p:sldId id="272" r:id="rId28"/>
    <p:sldId id="273" r:id="rId29"/>
    <p:sldId id="274" r:id="rId30"/>
    <p:sldId id="275" r:id="rId31"/>
    <p:sldId id="277" r:id="rId32"/>
    <p:sldId id="276" r:id="rId33"/>
    <p:sldId id="266" r:id="rId34"/>
  </p:sldIdLst>
  <p:sldSz cx="18288000" cy="10287000"/>
  <p:notesSz cx="6858000" cy="9144000"/>
  <p:embeddedFontLst>
    <p:embeddedFont>
      <p:font typeface="Source Han Sans KR" panose="020B0600000101010101" charset="-127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DM Serif Display" panose="020B0600000101010101" charset="0"/>
      <p:regular r:id="rId40"/>
    </p:embeddedFont>
    <p:embeddedFont>
      <p:font typeface="한국외대체 L" panose="02020503020101020101" pitchFamily="18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3" autoAdjust="0"/>
    <p:restoredTop sz="94622" autoAdjust="0"/>
  </p:normalViewPr>
  <p:slideViewPr>
    <p:cSldViewPr>
      <p:cViewPr varScale="1">
        <p:scale>
          <a:sx n="55" d="100"/>
          <a:sy n="55" d="100"/>
        </p:scale>
        <p:origin x="120" y="5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5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03369" y="1028700"/>
            <a:ext cx="1355931" cy="1904905"/>
            <a:chOff x="0" y="0"/>
            <a:chExt cx="1807908" cy="253987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028700" y="7902369"/>
            <a:ext cx="1904905" cy="1355931"/>
            <a:chOff x="0" y="0"/>
            <a:chExt cx="2539873" cy="1807908"/>
          </a:xfrm>
        </p:grpSpPr>
        <p:grpSp>
          <p:nvGrpSpPr>
            <p:cNvPr id="10" name="Group 10"/>
            <p:cNvGrpSpPr/>
            <p:nvPr/>
          </p:nvGrpSpPr>
          <p:grpSpPr>
            <a:xfrm rot="5400000">
              <a:off x="731964" y="0"/>
              <a:ext cx="1807908" cy="1807908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5400000"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2456258" y="5397163"/>
            <a:ext cx="8821342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78"/>
              </a:lnSpc>
              <a:spcBef>
                <a:spcPct val="0"/>
              </a:spcBef>
            </a:pPr>
            <a:r>
              <a:rPr lang="en-US" sz="7200" dirty="0" smtClean="0">
                <a:solidFill>
                  <a:srgbClr val="FFFFFF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  <a:sym typeface="Source Han Sans KR"/>
              </a:rPr>
              <a:t>DB2</a:t>
            </a:r>
            <a:r>
              <a:rPr lang="ko-KR" altLang="en-US" sz="7200" dirty="0" smtClean="0">
                <a:solidFill>
                  <a:srgbClr val="FFFFFF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  <a:sym typeface="Source Han Sans KR"/>
              </a:rPr>
              <a:t>일차 오후</a:t>
            </a:r>
            <a:r>
              <a:rPr lang="en-US" sz="7200" dirty="0" smtClean="0">
                <a:solidFill>
                  <a:srgbClr val="FFFFFF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  <a:sym typeface="Source Han Sans KR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  <a:sym typeface="Source Han Sans KR"/>
              </a:rPr>
              <a:t>과제</a:t>
            </a:r>
            <a:endParaRPr lang="en-US" sz="7200" dirty="0">
              <a:solidFill>
                <a:srgbClr val="FFFFFF"/>
              </a:solidFill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  <a:sym typeface="Source Han Sans K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325600" y="8918575"/>
            <a:ext cx="29337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  <a:sym typeface="Source Han Sans KR"/>
              </a:rPr>
              <a:t>이 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 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– 6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번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88092" y="7505700"/>
            <a:ext cx="117089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불가능 </a:t>
            </a:r>
            <a:r>
              <a:rPr lang="en-US" altLang="ko-KR" sz="3200" dirty="0">
                <a:latin typeface="+mn-ea"/>
              </a:rPr>
              <a:t>– </a:t>
            </a:r>
            <a:r>
              <a:rPr lang="ko-KR" altLang="en-US" sz="3200" dirty="0">
                <a:latin typeface="+mn-ea"/>
              </a:rPr>
              <a:t>이름은 한국어로 </a:t>
            </a:r>
            <a:r>
              <a:rPr lang="en-US" altLang="ko-KR" sz="3200" dirty="0">
                <a:latin typeface="+mn-ea"/>
              </a:rPr>
              <a:t>3</a:t>
            </a:r>
            <a:r>
              <a:rPr lang="ko-KR" altLang="en-US" sz="3200" dirty="0" err="1">
                <a:latin typeface="+mn-ea"/>
              </a:rPr>
              <a:t>글자까지만</a:t>
            </a:r>
            <a:r>
              <a:rPr lang="ko-KR" altLang="en-US" sz="3200" dirty="0">
                <a:latin typeface="+mn-ea"/>
              </a:rPr>
              <a:t> 가능</a:t>
            </a:r>
            <a:r>
              <a:rPr lang="en-US" altLang="ko-KR" sz="3200" dirty="0">
                <a:latin typeface="+mn-ea"/>
              </a:rPr>
              <a:t>. </a:t>
            </a:r>
            <a:r>
              <a:rPr lang="ko-KR" altLang="en-US" sz="3200" dirty="0">
                <a:latin typeface="+mn-ea"/>
              </a:rPr>
              <a:t>이름을 </a:t>
            </a:r>
            <a:r>
              <a:rPr lang="ko-KR" altLang="en-US" sz="3200" dirty="0" err="1">
                <a:latin typeface="+mn-ea"/>
              </a:rPr>
              <a:t>김아무개에서</a:t>
            </a:r>
            <a:r>
              <a:rPr lang="ko-KR" altLang="en-US" sz="3200" dirty="0">
                <a:latin typeface="+mn-ea"/>
              </a:rPr>
              <a:t> 아무개로 줄임</a:t>
            </a:r>
            <a:r>
              <a:rPr lang="en-US" altLang="ko-KR" sz="3200" dirty="0">
                <a:latin typeface="+mn-ea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10" y="2019300"/>
            <a:ext cx="12080836" cy="39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77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 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– 7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번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88092" y="8450640"/>
            <a:ext cx="117089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불가능 </a:t>
            </a:r>
            <a:r>
              <a:rPr lang="en-US" altLang="ko-KR" sz="3200" dirty="0">
                <a:latin typeface="+mn-ea"/>
              </a:rPr>
              <a:t>– </a:t>
            </a:r>
            <a:r>
              <a:rPr lang="en-US" altLang="ko-KR" sz="3200" dirty="0" err="1">
                <a:latin typeface="+mn-ea"/>
              </a:rPr>
              <a:t>sname</a:t>
            </a:r>
            <a:r>
              <a:rPr lang="en-US" altLang="ko-KR" sz="3200" dirty="0">
                <a:latin typeface="+mn-ea"/>
              </a:rPr>
              <a:t> </a:t>
            </a:r>
            <a:r>
              <a:rPr lang="ko-KR" altLang="en-US" sz="3200" dirty="0">
                <a:latin typeface="+mn-ea"/>
              </a:rPr>
              <a:t>의 크기가 너무 작다</a:t>
            </a:r>
            <a:r>
              <a:rPr lang="en-US" altLang="ko-KR" sz="3200" dirty="0">
                <a:latin typeface="+mn-ea"/>
              </a:rPr>
              <a:t>. alter table sub modify </a:t>
            </a:r>
            <a:r>
              <a:rPr lang="en-US" altLang="ko-KR" sz="3200" dirty="0" err="1">
                <a:latin typeface="+mn-ea"/>
              </a:rPr>
              <a:t>sname</a:t>
            </a:r>
            <a:r>
              <a:rPr lang="en-US" altLang="ko-KR" sz="3200" dirty="0">
                <a:latin typeface="+mn-ea"/>
              </a:rPr>
              <a:t> varchar2(8); </a:t>
            </a:r>
            <a:r>
              <a:rPr lang="ko-KR" altLang="en-US" sz="3200" dirty="0">
                <a:latin typeface="+mn-ea"/>
              </a:rPr>
              <a:t>로 </a:t>
            </a:r>
            <a:r>
              <a:rPr lang="en-US" altLang="ko-KR" sz="3200" dirty="0" err="1">
                <a:latin typeface="+mn-ea"/>
              </a:rPr>
              <a:t>sname</a:t>
            </a:r>
            <a:r>
              <a:rPr lang="ko-KR" altLang="en-US" sz="3200" dirty="0">
                <a:latin typeface="+mn-ea"/>
              </a:rPr>
              <a:t>의 크기를 </a:t>
            </a:r>
            <a:r>
              <a:rPr lang="ko-KR" altLang="en-US" sz="3200" dirty="0" err="1">
                <a:latin typeface="+mn-ea"/>
              </a:rPr>
              <a:t>변경해줌</a:t>
            </a:r>
            <a:r>
              <a:rPr lang="en-US" altLang="ko-KR" sz="3200" dirty="0">
                <a:latin typeface="+mn-ea"/>
              </a:rPr>
              <a:t>. </a:t>
            </a:r>
            <a:r>
              <a:rPr lang="ko-KR" altLang="en-US" sz="3200" dirty="0">
                <a:latin typeface="+mn-ea"/>
              </a:rPr>
              <a:t>또한</a:t>
            </a:r>
            <a:r>
              <a:rPr lang="en-US" altLang="ko-KR" sz="3200" dirty="0">
                <a:latin typeface="+mn-ea"/>
              </a:rPr>
              <a:t>, </a:t>
            </a:r>
            <a:r>
              <a:rPr lang="en-US" altLang="ko-KR" sz="3200" dirty="0" err="1">
                <a:latin typeface="+mn-ea"/>
              </a:rPr>
              <a:t>scode</a:t>
            </a:r>
            <a:r>
              <a:rPr lang="ko-KR" altLang="en-US" sz="3200" dirty="0">
                <a:latin typeface="+mn-ea"/>
              </a:rPr>
              <a:t>의 무결성 조건에 위배됨</a:t>
            </a:r>
            <a:r>
              <a:rPr lang="en-US" altLang="ko-KR" sz="3200" dirty="0">
                <a:latin typeface="+mn-ea"/>
              </a:rPr>
              <a:t>.</a:t>
            </a:r>
            <a:r>
              <a:rPr lang="ko-KR" altLang="en-US" sz="3200" dirty="0">
                <a:latin typeface="+mn-ea"/>
              </a:rPr>
              <a:t> </a:t>
            </a:r>
            <a:r>
              <a:rPr lang="ko-KR" altLang="en-US" sz="3200" dirty="0" err="1">
                <a:latin typeface="+mn-ea"/>
              </a:rPr>
              <a:t>과목코드를</a:t>
            </a:r>
            <a:r>
              <a:rPr lang="ko-KR" altLang="en-US" sz="3200" dirty="0">
                <a:latin typeface="+mn-ea"/>
              </a:rPr>
              <a:t> </a:t>
            </a:r>
            <a:r>
              <a:rPr lang="en-US" altLang="ko-KR" sz="3200" dirty="0">
                <a:latin typeface="+mn-ea"/>
              </a:rPr>
              <a:t>‘c05’</a:t>
            </a:r>
            <a:r>
              <a:rPr lang="ko-KR" altLang="en-US" sz="3200" dirty="0">
                <a:latin typeface="+mn-ea"/>
              </a:rPr>
              <a:t>로 바꿔준다</a:t>
            </a:r>
            <a:r>
              <a:rPr lang="en-US" altLang="ko-KR" sz="3200" dirty="0">
                <a:latin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908644"/>
            <a:ext cx="6368700" cy="70542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347" y="2826607"/>
            <a:ext cx="821778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97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 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– 8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번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88092" y="8450640"/>
            <a:ext cx="117089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latin typeface="+mn-ea"/>
              </a:rPr>
              <a:t>가능</a:t>
            </a:r>
            <a:endParaRPr lang="en-US" altLang="ko-KR" sz="32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933700"/>
            <a:ext cx="10754370" cy="27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59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 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– 9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번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88092" y="8450640"/>
            <a:ext cx="117089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latin typeface="+mn-ea"/>
              </a:rPr>
              <a:t>가능</a:t>
            </a:r>
            <a:endParaRPr lang="en-US" altLang="ko-KR" sz="32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6" y="1638300"/>
            <a:ext cx="6477000" cy="546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82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 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– 10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번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88092" y="7200900"/>
            <a:ext cx="117089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가능  </a:t>
            </a:r>
            <a:r>
              <a:rPr lang="en-US" altLang="ko-KR" sz="3200" dirty="0">
                <a:latin typeface="+mn-ea"/>
              </a:rPr>
              <a:t>insert into </a:t>
            </a:r>
            <a:r>
              <a:rPr lang="en-US" altLang="ko-KR" sz="3200" dirty="0" err="1">
                <a:latin typeface="+mn-ea"/>
              </a:rPr>
              <a:t>sugang</a:t>
            </a:r>
            <a:r>
              <a:rPr lang="en-US" altLang="ko-KR" sz="3200" dirty="0">
                <a:latin typeface="+mn-ea"/>
              </a:rPr>
              <a:t>  2  values('aaa','c05'); </a:t>
            </a:r>
          </a:p>
          <a:p>
            <a:pPr algn="ctr"/>
            <a:r>
              <a:rPr lang="en-US" altLang="ko-KR" sz="3200" dirty="0">
                <a:latin typeface="+mn-ea"/>
              </a:rPr>
              <a:t>	</a:t>
            </a:r>
            <a:r>
              <a:rPr lang="ko-KR" altLang="en-US" sz="3200" dirty="0">
                <a:latin typeface="+mn-ea"/>
              </a:rPr>
              <a:t>위의 </a:t>
            </a:r>
            <a:r>
              <a:rPr lang="en-US" altLang="ko-KR" sz="3200" dirty="0">
                <a:latin typeface="+mn-ea"/>
              </a:rPr>
              <a:t>‘</a:t>
            </a:r>
            <a:r>
              <a:rPr lang="ko-KR" altLang="en-US" sz="3200" dirty="0">
                <a:latin typeface="+mn-ea"/>
              </a:rPr>
              <a:t>객체 언어 </a:t>
            </a:r>
            <a:r>
              <a:rPr lang="en-US" altLang="ko-KR" sz="3200" dirty="0">
                <a:latin typeface="+mn-ea"/>
              </a:rPr>
              <a:t>‘</a:t>
            </a:r>
            <a:r>
              <a:rPr lang="ko-KR" altLang="en-US" sz="3200" dirty="0">
                <a:latin typeface="+mn-ea"/>
              </a:rPr>
              <a:t>과목을 </a:t>
            </a:r>
            <a:r>
              <a:rPr lang="en-US" altLang="ko-KR" sz="3200" dirty="0">
                <a:latin typeface="+mn-ea"/>
              </a:rPr>
              <a:t>c05</a:t>
            </a:r>
            <a:r>
              <a:rPr lang="ko-KR" altLang="en-US" sz="3200" dirty="0">
                <a:latin typeface="+mn-ea"/>
              </a:rPr>
              <a:t>로 미리 바꾸어 놓았기 때문에 문제가 없음</a:t>
            </a:r>
            <a:endParaRPr lang="en-US" altLang="ko-KR" sz="32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346" y="2400300"/>
            <a:ext cx="10473654" cy="351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24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 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– 11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번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88092" y="7200900"/>
            <a:ext cx="117089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가능  </a:t>
            </a:r>
            <a:r>
              <a:rPr lang="en-US" altLang="ko-KR" sz="3200" dirty="0">
                <a:latin typeface="+mn-ea"/>
              </a:rPr>
              <a:t>insert into </a:t>
            </a:r>
            <a:r>
              <a:rPr lang="en-US" altLang="ko-KR" sz="3200" dirty="0" err="1">
                <a:latin typeface="+mn-ea"/>
              </a:rPr>
              <a:t>sugang</a:t>
            </a:r>
            <a:r>
              <a:rPr lang="en-US" altLang="ko-KR" sz="3200" dirty="0">
                <a:latin typeface="+mn-ea"/>
              </a:rPr>
              <a:t>  2  values('aaa','c01');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857500"/>
            <a:ext cx="7720814" cy="26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1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 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– 12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번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88092" y="7200900"/>
            <a:ext cx="117089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가능  </a:t>
            </a:r>
            <a:r>
              <a:rPr lang="en-US" altLang="ko-KR" sz="3200" dirty="0">
                <a:latin typeface="+mn-ea"/>
              </a:rPr>
              <a:t>insert into </a:t>
            </a:r>
            <a:r>
              <a:rPr lang="en-US" altLang="ko-KR" sz="3200" dirty="0" err="1">
                <a:latin typeface="+mn-ea"/>
              </a:rPr>
              <a:t>sugang</a:t>
            </a:r>
            <a:r>
              <a:rPr lang="en-US" altLang="ko-KR" sz="3200" dirty="0">
                <a:latin typeface="+mn-ea"/>
              </a:rPr>
              <a:t>  2  values('aaa','c03');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05100"/>
            <a:ext cx="7831876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97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 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– 13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번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88092" y="7200900"/>
            <a:ext cx="117089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가능  </a:t>
            </a:r>
            <a:r>
              <a:rPr lang="en-US" altLang="ko-KR" sz="3200" dirty="0">
                <a:latin typeface="+mn-ea"/>
              </a:rPr>
              <a:t>insert into </a:t>
            </a:r>
            <a:r>
              <a:rPr lang="en-US" altLang="ko-KR" sz="3200" dirty="0" err="1">
                <a:latin typeface="+mn-ea"/>
              </a:rPr>
              <a:t>sugang</a:t>
            </a:r>
            <a:r>
              <a:rPr lang="en-US" altLang="ko-KR" sz="3200" dirty="0">
                <a:latin typeface="+mn-ea"/>
              </a:rPr>
              <a:t>  2  values('bbb',c01');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324100"/>
            <a:ext cx="9798368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14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 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– 14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번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88092" y="7200900"/>
            <a:ext cx="117089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가능  </a:t>
            </a:r>
            <a:r>
              <a:rPr lang="en-US" altLang="ko-KR" sz="3200" dirty="0">
                <a:latin typeface="+mn-ea"/>
              </a:rPr>
              <a:t>update </a:t>
            </a:r>
            <a:r>
              <a:rPr lang="en-US" altLang="ko-KR" sz="3200" dirty="0" err="1">
                <a:latin typeface="+mn-ea"/>
              </a:rPr>
              <a:t>stu</a:t>
            </a:r>
            <a:r>
              <a:rPr lang="en-US" altLang="ko-KR" sz="3200" dirty="0">
                <a:latin typeface="+mn-ea"/>
              </a:rPr>
              <a:t> set name='</a:t>
            </a:r>
            <a:r>
              <a:rPr lang="ko-KR" altLang="en-US" sz="3200" dirty="0" err="1">
                <a:latin typeface="+mn-ea"/>
              </a:rPr>
              <a:t>이길동</a:t>
            </a:r>
            <a:r>
              <a:rPr lang="en-US" altLang="ko-KR" sz="3200" dirty="0">
                <a:latin typeface="+mn-ea"/>
              </a:rPr>
              <a:t>' where name='</a:t>
            </a:r>
            <a:r>
              <a:rPr lang="ko-KR" altLang="en-US" sz="3200" dirty="0">
                <a:latin typeface="+mn-ea"/>
              </a:rPr>
              <a:t>홍길동</a:t>
            </a:r>
            <a:r>
              <a:rPr lang="en-US" altLang="ko-KR" sz="3200" dirty="0">
                <a:latin typeface="+mn-ea"/>
              </a:rPr>
              <a:t>';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083" y="2071688"/>
            <a:ext cx="8554925" cy="38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16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 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– 15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번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88092" y="7200900"/>
            <a:ext cx="117089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가능  </a:t>
            </a:r>
            <a:r>
              <a:rPr lang="en-US" altLang="ko-KR" sz="3200" dirty="0">
                <a:latin typeface="+mn-ea"/>
              </a:rPr>
              <a:t>update sub set </a:t>
            </a:r>
            <a:r>
              <a:rPr lang="en-US" altLang="ko-KR" sz="3200" dirty="0" err="1">
                <a:latin typeface="+mn-ea"/>
              </a:rPr>
              <a:t>str</a:t>
            </a:r>
            <a:r>
              <a:rPr lang="en-US" altLang="ko-KR" sz="3200" dirty="0">
                <a:latin typeface="+mn-ea"/>
              </a:rPr>
              <a:t>='</a:t>
            </a:r>
            <a:r>
              <a:rPr lang="ko-KR" altLang="en-US" sz="3200" dirty="0" err="1">
                <a:latin typeface="+mn-ea"/>
              </a:rPr>
              <a:t>김오라</a:t>
            </a:r>
            <a:r>
              <a:rPr lang="en-US" altLang="ko-KR" sz="3200" dirty="0">
                <a:latin typeface="+mn-ea"/>
              </a:rPr>
              <a:t>' where </a:t>
            </a:r>
            <a:r>
              <a:rPr lang="en-US" altLang="ko-KR" sz="3200" dirty="0" err="1">
                <a:latin typeface="+mn-ea"/>
              </a:rPr>
              <a:t>str</a:t>
            </a:r>
            <a:r>
              <a:rPr lang="en-US" altLang="ko-KR" sz="3200" dirty="0">
                <a:latin typeface="+mn-ea"/>
              </a:rPr>
              <a:t>='</a:t>
            </a:r>
            <a:r>
              <a:rPr lang="ko-KR" altLang="en-US" sz="3200" dirty="0">
                <a:latin typeface="+mn-ea"/>
              </a:rPr>
              <a:t>김길수</a:t>
            </a:r>
            <a:r>
              <a:rPr lang="en-US" altLang="ko-KR" sz="3200" dirty="0">
                <a:latin typeface="+mn-ea"/>
              </a:rPr>
              <a:t>';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086100"/>
            <a:ext cx="16039976" cy="258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4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4208" y="6604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테이블을 설계하기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: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시나리오 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08" y="2019300"/>
            <a:ext cx="16440315" cy="29289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08" y="5969992"/>
            <a:ext cx="7407768" cy="32121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4217" y="5954714"/>
            <a:ext cx="4170306" cy="3303586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774208" y="1378545"/>
            <a:ext cx="9741392" cy="64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200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논리적 설계</a:t>
            </a:r>
            <a:r>
              <a:rPr lang="en-US" altLang="ko-KR" sz="3200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: </a:t>
            </a:r>
            <a:r>
              <a:rPr lang="ko-KR" altLang="en-US" sz="3200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테이블 명세서</a:t>
            </a:r>
            <a:endParaRPr lang="en-US" sz="3200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774208" y="5278779"/>
            <a:ext cx="9741392" cy="64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200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물리적 설계</a:t>
            </a:r>
            <a:r>
              <a:rPr lang="en-US" altLang="ko-KR" sz="3200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: </a:t>
            </a:r>
            <a:r>
              <a:rPr lang="ko-KR" altLang="en-US" sz="3200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테이블 쿼리</a:t>
            </a:r>
            <a:endParaRPr lang="en-US" sz="3200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3044217" y="5181060"/>
            <a:ext cx="3872183" cy="64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200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증빙 자료</a:t>
            </a:r>
            <a:endParaRPr lang="en-US" sz="3200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 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– 16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번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88092" y="7200900"/>
            <a:ext cx="117089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가능  </a:t>
            </a:r>
            <a:r>
              <a:rPr lang="en-US" altLang="ko-KR" sz="3200" dirty="0">
                <a:latin typeface="+mn-ea"/>
              </a:rPr>
              <a:t>update </a:t>
            </a:r>
            <a:r>
              <a:rPr lang="en-US" altLang="ko-KR" sz="3200" dirty="0" err="1">
                <a:latin typeface="+mn-ea"/>
              </a:rPr>
              <a:t>sugang</a:t>
            </a:r>
            <a:r>
              <a:rPr lang="en-US" altLang="ko-KR" sz="3200" dirty="0">
                <a:latin typeface="+mn-ea"/>
              </a:rPr>
              <a:t> set </a:t>
            </a:r>
            <a:r>
              <a:rPr lang="en-US" altLang="ko-KR" sz="3200" dirty="0" err="1">
                <a:latin typeface="+mn-ea"/>
              </a:rPr>
              <a:t>subcode</a:t>
            </a:r>
            <a:r>
              <a:rPr lang="en-US" altLang="ko-KR" sz="3200" dirty="0">
                <a:latin typeface="+mn-ea"/>
              </a:rPr>
              <a:t>='c04' where </a:t>
            </a:r>
            <a:r>
              <a:rPr lang="en-US" altLang="ko-KR" sz="3200" dirty="0" err="1">
                <a:latin typeface="+mn-ea"/>
              </a:rPr>
              <a:t>userid</a:t>
            </a:r>
            <a:r>
              <a:rPr lang="en-US" altLang="ko-KR" sz="3200" dirty="0">
                <a:latin typeface="+mn-ea"/>
              </a:rPr>
              <a:t>='</a:t>
            </a:r>
            <a:r>
              <a:rPr lang="en-US" altLang="ko-KR" sz="3200" dirty="0" err="1">
                <a:latin typeface="+mn-ea"/>
              </a:rPr>
              <a:t>bbb</a:t>
            </a:r>
            <a:r>
              <a:rPr lang="en-US" altLang="ko-KR" sz="3200" dirty="0">
                <a:latin typeface="+mn-ea"/>
              </a:rPr>
              <a:t>' and </a:t>
            </a:r>
            <a:r>
              <a:rPr lang="en-US" altLang="ko-KR" sz="3200" dirty="0" err="1">
                <a:latin typeface="+mn-ea"/>
              </a:rPr>
              <a:t>subcode</a:t>
            </a:r>
            <a:r>
              <a:rPr lang="en-US" altLang="ko-KR" sz="3200" dirty="0">
                <a:latin typeface="+mn-ea"/>
              </a:rPr>
              <a:t>='c01';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253" y="3457971"/>
            <a:ext cx="10013758" cy="32432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33825" y="8496300"/>
            <a:ext cx="11708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latin typeface="+mn-ea"/>
              </a:rPr>
              <a:t>중간에 수정한 부분이 있어서 당장의 결과물이 </a:t>
            </a:r>
            <a:r>
              <a:rPr lang="ko-KR" altLang="en-US" smtClean="0">
                <a:latin typeface="+mn-ea"/>
              </a:rPr>
              <a:t>틀리게 캡쳐 되었습니다</a:t>
            </a:r>
            <a:r>
              <a:rPr lang="en-US" altLang="ko-KR" smtClean="0">
                <a:latin typeface="+mn-ea"/>
              </a:rPr>
              <a:t>…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123" y="905496"/>
            <a:ext cx="1676400" cy="26168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523" y="905496"/>
            <a:ext cx="1893277" cy="26984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799" y="905495"/>
            <a:ext cx="1703011" cy="26168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200" y="905494"/>
            <a:ext cx="2209800" cy="26044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1463" y="905493"/>
            <a:ext cx="2195873" cy="26044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5549" y="3491363"/>
            <a:ext cx="1673973" cy="21522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9007" y="3429968"/>
            <a:ext cx="1855246" cy="221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9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 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– 17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번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88092" y="7200900"/>
            <a:ext cx="117089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가능  </a:t>
            </a:r>
            <a:r>
              <a:rPr lang="en-US" altLang="ko-KR" sz="3200" dirty="0">
                <a:latin typeface="+mn-ea"/>
              </a:rPr>
              <a:t>delete from </a:t>
            </a:r>
            <a:r>
              <a:rPr lang="en-US" altLang="ko-KR" sz="3200" dirty="0" err="1">
                <a:latin typeface="+mn-ea"/>
              </a:rPr>
              <a:t>sugang</a:t>
            </a:r>
            <a:r>
              <a:rPr lang="en-US" altLang="ko-KR" sz="3200" dirty="0">
                <a:latin typeface="+mn-ea"/>
              </a:rPr>
              <a:t> where </a:t>
            </a:r>
            <a:r>
              <a:rPr lang="en-US" altLang="ko-KR" sz="3200" dirty="0" err="1">
                <a:latin typeface="+mn-ea"/>
              </a:rPr>
              <a:t>userid</a:t>
            </a:r>
            <a:r>
              <a:rPr lang="en-US" altLang="ko-KR" sz="3200" dirty="0">
                <a:latin typeface="+mn-ea"/>
              </a:rPr>
              <a:t>='</a:t>
            </a:r>
            <a:r>
              <a:rPr lang="en-US" altLang="ko-KR" sz="3200" dirty="0" err="1">
                <a:latin typeface="+mn-ea"/>
              </a:rPr>
              <a:t>aaa</a:t>
            </a:r>
            <a:r>
              <a:rPr lang="en-US" altLang="ko-KR" sz="3200" dirty="0">
                <a:latin typeface="+mn-ea"/>
              </a:rPr>
              <a:t>' and </a:t>
            </a:r>
            <a:r>
              <a:rPr lang="en-US" altLang="ko-KR" sz="3200" dirty="0" err="1">
                <a:latin typeface="+mn-ea"/>
              </a:rPr>
              <a:t>subcode</a:t>
            </a:r>
            <a:r>
              <a:rPr lang="en-US" altLang="ko-KR" sz="3200" dirty="0">
                <a:latin typeface="+mn-ea"/>
              </a:rPr>
              <a:t>='c03';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400300"/>
            <a:ext cx="8965866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87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 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– 18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번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88092" y="7200900"/>
            <a:ext cx="117089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학생 이름 </a:t>
            </a:r>
            <a:r>
              <a:rPr lang="en-US" altLang="ko-KR" sz="3200" dirty="0">
                <a:latin typeface="+mn-ea"/>
              </a:rPr>
              <a:t>‘</a:t>
            </a:r>
            <a:r>
              <a:rPr lang="ko-KR" altLang="en-US" sz="3200" dirty="0">
                <a:latin typeface="+mn-ea"/>
              </a:rPr>
              <a:t>홍길동</a:t>
            </a:r>
            <a:r>
              <a:rPr lang="en-US" altLang="ko-KR" sz="3200" dirty="0">
                <a:latin typeface="+mn-ea"/>
              </a:rPr>
              <a:t>’</a:t>
            </a:r>
            <a:r>
              <a:rPr lang="ko-KR" altLang="en-US" sz="3200" dirty="0">
                <a:latin typeface="+mn-ea"/>
              </a:rPr>
              <a:t>을 이미 </a:t>
            </a:r>
            <a:r>
              <a:rPr lang="en-US" altLang="ko-KR" sz="3200" dirty="0">
                <a:latin typeface="+mn-ea"/>
              </a:rPr>
              <a:t>‘</a:t>
            </a:r>
            <a:r>
              <a:rPr lang="ko-KR" altLang="en-US" sz="3200" dirty="0" err="1">
                <a:latin typeface="+mn-ea"/>
              </a:rPr>
              <a:t>이길동</a:t>
            </a:r>
            <a:r>
              <a:rPr lang="en-US" altLang="ko-KR" sz="3200" dirty="0">
                <a:latin typeface="+mn-ea"/>
              </a:rPr>
              <a:t>’</a:t>
            </a:r>
            <a:r>
              <a:rPr lang="ko-KR" altLang="en-US" sz="3200" dirty="0">
                <a:latin typeface="+mn-ea"/>
              </a:rPr>
              <a:t>으로 바꾸어서 아무 변화가 </a:t>
            </a:r>
            <a:r>
              <a:rPr lang="ko-KR" altLang="en-US" sz="3200" dirty="0" smtClean="0">
                <a:latin typeface="+mn-ea"/>
              </a:rPr>
              <a:t>없음</a:t>
            </a:r>
            <a:endParaRPr lang="en-US" altLang="ko-KR" sz="32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497497"/>
            <a:ext cx="9096375" cy="49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75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 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– 19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번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88092" y="7200900"/>
            <a:ext cx="117089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+mn-ea"/>
              </a:rPr>
              <a:t>delete cascade </a:t>
            </a:r>
            <a:r>
              <a:rPr lang="ko-KR" altLang="en-US" sz="3200" dirty="0">
                <a:latin typeface="+mn-ea"/>
              </a:rPr>
              <a:t>의 영향으로 아무 문제 없이 </a:t>
            </a:r>
            <a:r>
              <a:rPr lang="en-US" altLang="ko-KR" sz="3200" dirty="0">
                <a:latin typeface="+mn-ea"/>
              </a:rPr>
              <a:t>Id=‘</a:t>
            </a:r>
            <a:r>
              <a:rPr lang="en-US" altLang="ko-KR" sz="3200" dirty="0" err="1">
                <a:latin typeface="+mn-ea"/>
              </a:rPr>
              <a:t>bbb</a:t>
            </a:r>
            <a:r>
              <a:rPr lang="en-US" altLang="ko-KR" sz="3200" dirty="0">
                <a:latin typeface="+mn-ea"/>
              </a:rPr>
              <a:t>’</a:t>
            </a:r>
            <a:r>
              <a:rPr lang="ko-KR" altLang="en-US" sz="3200" dirty="0">
                <a:latin typeface="+mn-ea"/>
              </a:rPr>
              <a:t>가 듣던 </a:t>
            </a:r>
            <a:r>
              <a:rPr lang="en-US" altLang="ko-KR" sz="3200" dirty="0">
                <a:latin typeface="+mn-ea"/>
              </a:rPr>
              <a:t>‘c04 / </a:t>
            </a:r>
            <a:r>
              <a:rPr lang="en-US" altLang="ko-KR" sz="3200" dirty="0" err="1">
                <a:latin typeface="+mn-ea"/>
              </a:rPr>
              <a:t>js’</a:t>
            </a:r>
            <a:r>
              <a:rPr lang="ko-KR" altLang="en-US" sz="3200" dirty="0">
                <a:latin typeface="+mn-ea"/>
              </a:rPr>
              <a:t>과목이 </a:t>
            </a:r>
            <a:r>
              <a:rPr lang="ko-KR" altLang="en-US" sz="3200" dirty="0" smtClean="0">
                <a:latin typeface="+mn-ea"/>
              </a:rPr>
              <a:t>사라짐</a:t>
            </a:r>
            <a:endParaRPr lang="en-US" altLang="ko-KR" sz="32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171700"/>
            <a:ext cx="6922257" cy="37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52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 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– 20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번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88092" y="7200900"/>
            <a:ext cx="117089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가능  </a:t>
            </a:r>
            <a:r>
              <a:rPr lang="en-US" altLang="ko-KR" sz="3200" dirty="0">
                <a:latin typeface="+mn-ea"/>
              </a:rPr>
              <a:t>insert into </a:t>
            </a:r>
            <a:r>
              <a:rPr lang="en-US" altLang="ko-KR" sz="3200" dirty="0" err="1">
                <a:latin typeface="+mn-ea"/>
              </a:rPr>
              <a:t>sugang</a:t>
            </a:r>
            <a:r>
              <a:rPr lang="en-US" altLang="ko-KR" sz="3200" dirty="0">
                <a:latin typeface="+mn-ea"/>
              </a:rPr>
              <a:t>  2  values('bbb','c01');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562100"/>
            <a:ext cx="5324475" cy="486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38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357071"/>
            <a:ext cx="6184887" cy="89299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266700"/>
            <a:ext cx="176784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중간에 수정했던 부분이 많아서 코드 전체를 삽입했습니다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804621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0"/>
            <a:ext cx="6434137" cy="1038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25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-26246"/>
            <a:ext cx="6519863" cy="1028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20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-19440"/>
            <a:ext cx="6586537" cy="103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42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0"/>
            <a:ext cx="6715125" cy="1024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79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4208" y="6604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테이블을 설계하기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: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시나리오 </a:t>
            </a:r>
            <a:r>
              <a:rPr lang="en-US" altLang="ko-KR" sz="3999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774208" y="1378545"/>
            <a:ext cx="9741392" cy="64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200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논리적 설계</a:t>
            </a:r>
            <a:r>
              <a:rPr lang="en-US" altLang="ko-KR" sz="3200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: </a:t>
            </a:r>
            <a:r>
              <a:rPr lang="ko-KR" altLang="en-US" sz="3200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테이블 명세서</a:t>
            </a:r>
            <a:endParaRPr lang="en-US" sz="3200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774208" y="5278779"/>
            <a:ext cx="9741392" cy="64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200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물리적 설계</a:t>
            </a:r>
            <a:r>
              <a:rPr lang="en-US" altLang="ko-KR" sz="3200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: </a:t>
            </a:r>
            <a:r>
              <a:rPr lang="ko-KR" altLang="en-US" sz="3200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테이블 쿼리</a:t>
            </a:r>
            <a:endParaRPr lang="en-US" sz="3200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13044217" y="5181060"/>
            <a:ext cx="3872183" cy="647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200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증빙 자료</a:t>
            </a:r>
            <a:endParaRPr lang="en-US" sz="3200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08" y="2025746"/>
            <a:ext cx="16142192" cy="26333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07" y="5962246"/>
            <a:ext cx="10561450" cy="18482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3846" y="5926520"/>
            <a:ext cx="5482554" cy="30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16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44639"/>
            <a:ext cx="6591300" cy="102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88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908644"/>
            <a:ext cx="17830800" cy="914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 smtClean="0">
                <a:latin typeface="+mn-ea"/>
              </a:rPr>
              <a:t>가능</a:t>
            </a:r>
            <a:endParaRPr lang="en-US" altLang="ko-KR" sz="2800" dirty="0" smtClean="0">
              <a:latin typeface="+mn-ea"/>
            </a:endParaRPr>
          </a:p>
          <a:p>
            <a:pPr marL="514350" indent="-514350">
              <a:buAutoNum type="arabicPeriod"/>
            </a:pPr>
            <a:endParaRPr lang="en-US" altLang="ko-KR" sz="2800" dirty="0" smtClean="0"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+mn-ea"/>
              </a:rPr>
              <a:t>가능</a:t>
            </a:r>
            <a:endParaRPr lang="en-US" altLang="ko-KR" sz="2800" dirty="0" smtClean="0">
              <a:latin typeface="+mn-ea"/>
            </a:endParaRPr>
          </a:p>
          <a:p>
            <a:pPr marL="514350" indent="-514350">
              <a:buAutoNum type="arabicPeriod"/>
            </a:pPr>
            <a:endParaRPr lang="en-US" altLang="ko-KR" sz="2800" dirty="0" smtClean="0"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+mn-ea"/>
              </a:rPr>
              <a:t>불가능 </a:t>
            </a:r>
            <a:r>
              <a:rPr lang="en-US" altLang="ko-KR" sz="2800" dirty="0">
                <a:latin typeface="+mn-ea"/>
              </a:rPr>
              <a:t>-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아예 다른 사람이기 때문에 </a:t>
            </a:r>
            <a:r>
              <a:rPr lang="en-US" altLang="ko-KR" sz="2800" dirty="0" smtClean="0">
                <a:latin typeface="+mn-ea"/>
              </a:rPr>
              <a:t>id</a:t>
            </a:r>
            <a:r>
              <a:rPr lang="ko-KR" altLang="en-US" sz="2800" dirty="0" smtClean="0">
                <a:latin typeface="+mn-ea"/>
              </a:rPr>
              <a:t>를 </a:t>
            </a:r>
            <a:r>
              <a:rPr lang="en-US" altLang="ko-KR" sz="2800" dirty="0" smtClean="0">
                <a:latin typeface="+mn-ea"/>
              </a:rPr>
              <a:t>‘</a:t>
            </a:r>
            <a:r>
              <a:rPr lang="en-US" altLang="ko-KR" sz="2800" dirty="0" err="1" smtClean="0">
                <a:latin typeface="+mn-ea"/>
              </a:rPr>
              <a:t>ddd</a:t>
            </a:r>
            <a:r>
              <a:rPr lang="en-US" altLang="ko-KR" sz="2800" dirty="0" smtClean="0">
                <a:latin typeface="+mn-ea"/>
              </a:rPr>
              <a:t>’</a:t>
            </a:r>
            <a:r>
              <a:rPr lang="ko-KR" altLang="en-US" sz="2800" dirty="0" smtClean="0">
                <a:latin typeface="+mn-ea"/>
              </a:rPr>
              <a:t>로 바꾸어 줌</a:t>
            </a:r>
            <a:r>
              <a:rPr lang="en-US" altLang="ko-KR" sz="2800" dirty="0" smtClean="0">
                <a:latin typeface="+mn-ea"/>
              </a:rPr>
              <a:t>.</a:t>
            </a:r>
            <a:r>
              <a:rPr lang="ko-KR" altLang="en-US" sz="2800" dirty="0" smtClean="0">
                <a:latin typeface="+mn-ea"/>
              </a:rPr>
              <a:t> </a:t>
            </a:r>
            <a:endParaRPr lang="en-US" altLang="ko-KR" sz="2800" dirty="0" smtClean="0">
              <a:latin typeface="+mn-ea"/>
            </a:endParaRPr>
          </a:p>
          <a:p>
            <a:pPr marL="514350" indent="-514350">
              <a:buAutoNum type="arabicPeriod"/>
            </a:pPr>
            <a:endParaRPr lang="en-US" altLang="ko-KR" sz="2800" dirty="0" smtClean="0"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+mn-ea"/>
              </a:rPr>
              <a:t>불가능 </a:t>
            </a:r>
            <a:r>
              <a:rPr lang="en-US" altLang="ko-KR" sz="2800" dirty="0" smtClean="0">
                <a:latin typeface="+mn-ea"/>
              </a:rPr>
              <a:t>– ‘</a:t>
            </a:r>
            <a:r>
              <a:rPr lang="ko-KR" altLang="en-US" sz="2800" dirty="0" smtClean="0">
                <a:latin typeface="+mn-ea"/>
              </a:rPr>
              <a:t>서울특별시</a:t>
            </a:r>
            <a:r>
              <a:rPr lang="en-US" altLang="ko-KR" sz="2800" dirty="0" smtClean="0">
                <a:latin typeface="+mn-ea"/>
              </a:rPr>
              <a:t>’ </a:t>
            </a:r>
            <a:r>
              <a:rPr lang="ko-KR" altLang="en-US" sz="2800" dirty="0" smtClean="0">
                <a:latin typeface="+mn-ea"/>
              </a:rPr>
              <a:t>값이 너무 크기에 </a:t>
            </a:r>
            <a:r>
              <a:rPr lang="en-US" altLang="ko-KR" sz="2800" dirty="0" smtClean="0">
                <a:latin typeface="+mn-ea"/>
              </a:rPr>
              <a:t>‘</a:t>
            </a:r>
            <a:r>
              <a:rPr lang="ko-KR" altLang="en-US" sz="2800" dirty="0" smtClean="0">
                <a:latin typeface="+mn-ea"/>
              </a:rPr>
              <a:t>서울</a:t>
            </a:r>
            <a:r>
              <a:rPr lang="en-US" altLang="ko-KR" sz="2800" dirty="0" smtClean="0">
                <a:latin typeface="+mn-ea"/>
              </a:rPr>
              <a:t>‘ </a:t>
            </a:r>
            <a:r>
              <a:rPr lang="ko-KR" altLang="en-US" sz="2800" dirty="0" smtClean="0">
                <a:latin typeface="+mn-ea"/>
              </a:rPr>
              <a:t>로 바꾸어 줌</a:t>
            </a:r>
            <a:r>
              <a:rPr lang="en-US" altLang="ko-KR" sz="2800" dirty="0" smtClean="0">
                <a:latin typeface="+mn-ea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dirty="0" smtClean="0"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+mn-ea"/>
              </a:rPr>
              <a:t>가능</a:t>
            </a:r>
            <a:endParaRPr lang="en-US" altLang="ko-KR" sz="2800" dirty="0" smtClean="0">
              <a:latin typeface="+mn-ea"/>
            </a:endParaRPr>
          </a:p>
          <a:p>
            <a:pPr marL="514350" indent="-514350">
              <a:buAutoNum type="arabicPeriod"/>
            </a:pPr>
            <a:endParaRPr lang="en-US" altLang="ko-KR" sz="2800" dirty="0" smtClean="0"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+mn-ea"/>
              </a:rPr>
              <a:t>불가능 </a:t>
            </a:r>
            <a:r>
              <a:rPr lang="en-US" altLang="ko-KR" sz="2800" dirty="0" smtClean="0">
                <a:latin typeface="+mn-ea"/>
              </a:rPr>
              <a:t>– </a:t>
            </a:r>
            <a:r>
              <a:rPr lang="ko-KR" altLang="en-US" sz="2800" dirty="0" smtClean="0">
                <a:latin typeface="+mn-ea"/>
              </a:rPr>
              <a:t>이름은 한국어로 </a:t>
            </a:r>
            <a:r>
              <a:rPr lang="en-US" altLang="ko-KR" sz="2800" dirty="0" smtClean="0">
                <a:latin typeface="+mn-ea"/>
              </a:rPr>
              <a:t>3</a:t>
            </a:r>
            <a:r>
              <a:rPr lang="ko-KR" altLang="en-US" sz="2800" dirty="0" err="1" smtClean="0">
                <a:latin typeface="+mn-ea"/>
              </a:rPr>
              <a:t>글자까지만</a:t>
            </a:r>
            <a:r>
              <a:rPr lang="ko-KR" altLang="en-US" sz="2800" dirty="0" smtClean="0">
                <a:latin typeface="+mn-ea"/>
              </a:rPr>
              <a:t> 가능</a:t>
            </a:r>
            <a:r>
              <a:rPr lang="en-US" altLang="ko-KR" sz="2800" dirty="0" smtClean="0">
                <a:latin typeface="+mn-ea"/>
              </a:rPr>
              <a:t>. </a:t>
            </a:r>
            <a:r>
              <a:rPr lang="ko-KR" altLang="en-US" sz="2800" dirty="0" smtClean="0">
                <a:latin typeface="+mn-ea"/>
              </a:rPr>
              <a:t>이름을 </a:t>
            </a:r>
            <a:r>
              <a:rPr lang="ko-KR" altLang="en-US" sz="2800" dirty="0" err="1" smtClean="0">
                <a:latin typeface="+mn-ea"/>
              </a:rPr>
              <a:t>김아무개에서</a:t>
            </a:r>
            <a:r>
              <a:rPr lang="ko-KR" altLang="en-US" sz="2800" dirty="0" smtClean="0">
                <a:latin typeface="+mn-ea"/>
              </a:rPr>
              <a:t> 아무개로 줄임</a:t>
            </a:r>
            <a:r>
              <a:rPr lang="en-US" altLang="ko-KR" sz="2800" dirty="0" smtClean="0">
                <a:latin typeface="+mn-ea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dirty="0" smtClean="0"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+mn-ea"/>
              </a:rPr>
              <a:t>불가능 </a:t>
            </a:r>
            <a:r>
              <a:rPr lang="en-US" altLang="ko-KR" sz="2800" dirty="0" smtClean="0">
                <a:latin typeface="+mn-ea"/>
              </a:rPr>
              <a:t>– </a:t>
            </a:r>
            <a:r>
              <a:rPr lang="en-US" altLang="ko-KR" sz="2800" dirty="0" err="1" smtClean="0">
                <a:latin typeface="+mn-ea"/>
              </a:rPr>
              <a:t>sname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의 크기가 너무 작다</a:t>
            </a:r>
            <a:r>
              <a:rPr lang="en-US" altLang="ko-KR" sz="2800" dirty="0" smtClean="0">
                <a:latin typeface="+mn-ea"/>
              </a:rPr>
              <a:t>. alter </a:t>
            </a:r>
            <a:r>
              <a:rPr lang="en-US" altLang="ko-KR" sz="2800" dirty="0">
                <a:latin typeface="+mn-ea"/>
              </a:rPr>
              <a:t>table sub modify </a:t>
            </a:r>
            <a:r>
              <a:rPr lang="en-US" altLang="ko-KR" sz="2800" dirty="0" err="1">
                <a:latin typeface="+mn-ea"/>
              </a:rPr>
              <a:t>sname</a:t>
            </a:r>
            <a:r>
              <a:rPr lang="en-US" altLang="ko-KR" sz="2800" dirty="0">
                <a:latin typeface="+mn-ea"/>
              </a:rPr>
              <a:t> varchar2(8</a:t>
            </a:r>
            <a:r>
              <a:rPr lang="en-US" altLang="ko-KR" sz="2800" dirty="0" smtClean="0">
                <a:latin typeface="+mn-ea"/>
              </a:rPr>
              <a:t>); </a:t>
            </a:r>
            <a:r>
              <a:rPr lang="ko-KR" altLang="en-US" sz="2800" dirty="0" smtClean="0">
                <a:latin typeface="+mn-ea"/>
              </a:rPr>
              <a:t>로 </a:t>
            </a:r>
            <a:r>
              <a:rPr lang="en-US" altLang="ko-KR" sz="2800" dirty="0" err="1" smtClean="0">
                <a:latin typeface="+mn-ea"/>
              </a:rPr>
              <a:t>sname</a:t>
            </a:r>
            <a:r>
              <a:rPr lang="ko-KR" altLang="en-US" sz="2800" dirty="0" smtClean="0">
                <a:latin typeface="+mn-ea"/>
              </a:rPr>
              <a:t>의 크기를 </a:t>
            </a:r>
            <a:r>
              <a:rPr lang="ko-KR" altLang="en-US" sz="2800" dirty="0" err="1" smtClean="0">
                <a:latin typeface="+mn-ea"/>
              </a:rPr>
              <a:t>변경해줌</a:t>
            </a:r>
            <a:r>
              <a:rPr lang="en-US" altLang="ko-KR" sz="2800" dirty="0" smtClean="0">
                <a:latin typeface="+mn-ea"/>
              </a:rPr>
              <a:t>. </a:t>
            </a:r>
            <a:r>
              <a:rPr lang="ko-KR" altLang="en-US" sz="2800" dirty="0" smtClean="0">
                <a:latin typeface="+mn-ea"/>
              </a:rPr>
              <a:t>또한</a:t>
            </a:r>
            <a:r>
              <a:rPr lang="en-US" altLang="ko-KR" sz="2800" dirty="0" smtClean="0">
                <a:latin typeface="+mn-ea"/>
              </a:rPr>
              <a:t>, </a:t>
            </a:r>
            <a:r>
              <a:rPr lang="en-US" altLang="ko-KR" sz="2800" dirty="0" err="1" smtClean="0">
                <a:latin typeface="+mn-ea"/>
              </a:rPr>
              <a:t>scode</a:t>
            </a:r>
            <a:r>
              <a:rPr lang="ko-KR" altLang="en-US" sz="2800" dirty="0" smtClean="0">
                <a:latin typeface="+mn-ea"/>
              </a:rPr>
              <a:t>의 무결성 조건에 위배됨</a:t>
            </a:r>
            <a:r>
              <a:rPr lang="en-US" altLang="ko-KR" sz="2800" dirty="0" smtClean="0">
                <a:latin typeface="+mn-ea"/>
              </a:rPr>
              <a:t>.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ko-KR" altLang="en-US" sz="2800" dirty="0" err="1" smtClean="0">
                <a:latin typeface="+mn-ea"/>
              </a:rPr>
              <a:t>과목코드를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‘c05’</a:t>
            </a:r>
            <a:r>
              <a:rPr lang="ko-KR" altLang="en-US" sz="2800" dirty="0" smtClean="0">
                <a:latin typeface="+mn-ea"/>
              </a:rPr>
              <a:t>로 바꿔준다</a:t>
            </a:r>
            <a:r>
              <a:rPr lang="en-US" altLang="ko-KR" sz="2800" dirty="0" smtClean="0">
                <a:latin typeface="+mn-ea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dirty="0" smtClean="0"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+mn-ea"/>
              </a:rPr>
              <a:t>가능 </a:t>
            </a:r>
            <a:r>
              <a:rPr lang="en-US" altLang="ko-KR" sz="2800" dirty="0">
                <a:latin typeface="+mn-ea"/>
              </a:rPr>
              <a:t> insert into </a:t>
            </a:r>
            <a:r>
              <a:rPr lang="en-US" altLang="ko-KR" sz="2800" dirty="0" smtClean="0">
                <a:latin typeface="+mn-ea"/>
              </a:rPr>
              <a:t>sub  </a:t>
            </a:r>
            <a:r>
              <a:rPr lang="en-US" altLang="ko-KR" sz="2800" dirty="0">
                <a:latin typeface="+mn-ea"/>
              </a:rPr>
              <a:t>2  values('c03','html','</a:t>
            </a:r>
            <a:r>
              <a:rPr lang="ko-KR" altLang="en-US" sz="2800" dirty="0" err="1">
                <a:latin typeface="+mn-ea"/>
              </a:rPr>
              <a:t>이길동</a:t>
            </a:r>
            <a:r>
              <a:rPr lang="en-US" altLang="ko-KR" sz="2800" dirty="0" smtClean="0">
                <a:latin typeface="+mn-ea"/>
              </a:rPr>
              <a:t>');</a:t>
            </a:r>
          </a:p>
          <a:p>
            <a:pPr marL="514350" indent="-514350">
              <a:buAutoNum type="arabicPeriod"/>
            </a:pPr>
            <a:endParaRPr lang="en-US" altLang="ko-KR" sz="2800" dirty="0" smtClean="0"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+mn-ea"/>
              </a:rPr>
              <a:t>가능  </a:t>
            </a:r>
            <a:r>
              <a:rPr lang="en-US" altLang="ko-KR" sz="2800" dirty="0" smtClean="0">
                <a:latin typeface="+mn-ea"/>
              </a:rPr>
              <a:t>insert </a:t>
            </a:r>
            <a:r>
              <a:rPr lang="en-US" altLang="ko-KR" sz="2800" dirty="0">
                <a:latin typeface="+mn-ea"/>
              </a:rPr>
              <a:t>into </a:t>
            </a:r>
            <a:r>
              <a:rPr lang="en-US" altLang="ko-KR" sz="2800" dirty="0" smtClean="0">
                <a:latin typeface="+mn-ea"/>
              </a:rPr>
              <a:t>sub  </a:t>
            </a:r>
            <a:r>
              <a:rPr lang="en-US" altLang="ko-KR" sz="2800" dirty="0">
                <a:latin typeface="+mn-ea"/>
              </a:rPr>
              <a:t>2  values('c04','js','</a:t>
            </a:r>
            <a:r>
              <a:rPr lang="ko-KR" altLang="en-US" sz="2800" dirty="0" err="1">
                <a:latin typeface="+mn-ea"/>
              </a:rPr>
              <a:t>김자바</a:t>
            </a:r>
            <a:r>
              <a:rPr lang="en-US" altLang="ko-KR" sz="2800" dirty="0" smtClean="0">
                <a:latin typeface="+mn-ea"/>
              </a:rPr>
              <a:t>');</a:t>
            </a:r>
          </a:p>
          <a:p>
            <a:pPr marL="514350" indent="-514350">
              <a:buAutoNum type="arabicPeriod"/>
            </a:pPr>
            <a:endParaRPr lang="en-US" altLang="ko-KR" sz="2800" dirty="0" smtClean="0"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+mn-ea"/>
              </a:rPr>
              <a:t>가능  </a:t>
            </a:r>
            <a:r>
              <a:rPr lang="en-US" altLang="ko-KR" sz="2800" dirty="0">
                <a:latin typeface="+mn-ea"/>
              </a:rPr>
              <a:t>insert into </a:t>
            </a:r>
            <a:r>
              <a:rPr lang="en-US" altLang="ko-KR" sz="2800" dirty="0" err="1" smtClean="0">
                <a:latin typeface="+mn-ea"/>
              </a:rPr>
              <a:t>sugang</a:t>
            </a:r>
            <a:r>
              <a:rPr lang="en-US" altLang="ko-KR" sz="2800" dirty="0" smtClean="0">
                <a:latin typeface="+mn-ea"/>
              </a:rPr>
              <a:t>  </a:t>
            </a:r>
            <a:r>
              <a:rPr lang="en-US" altLang="ko-KR" sz="2800" dirty="0">
                <a:latin typeface="+mn-ea"/>
              </a:rPr>
              <a:t>2  values('aaa','c05</a:t>
            </a:r>
            <a:r>
              <a:rPr lang="en-US" altLang="ko-KR" sz="2800" dirty="0" smtClean="0">
                <a:latin typeface="+mn-ea"/>
              </a:rPr>
              <a:t>'); </a:t>
            </a:r>
          </a:p>
          <a:p>
            <a:r>
              <a:rPr lang="en-US" altLang="ko-KR" sz="2800" dirty="0">
                <a:latin typeface="+mn-ea"/>
              </a:rPr>
              <a:t>	</a:t>
            </a:r>
            <a:r>
              <a:rPr lang="ko-KR" altLang="en-US" sz="2800" dirty="0" smtClean="0">
                <a:latin typeface="+mn-ea"/>
              </a:rPr>
              <a:t>위의 </a:t>
            </a:r>
            <a:r>
              <a:rPr lang="en-US" altLang="ko-KR" sz="2800" dirty="0" smtClean="0">
                <a:latin typeface="+mn-ea"/>
              </a:rPr>
              <a:t>‘</a:t>
            </a:r>
            <a:r>
              <a:rPr lang="ko-KR" altLang="en-US" sz="2800" dirty="0" smtClean="0">
                <a:latin typeface="+mn-ea"/>
              </a:rPr>
              <a:t>객체 언어 </a:t>
            </a:r>
            <a:r>
              <a:rPr lang="en-US" altLang="ko-KR" sz="2800" dirty="0" smtClean="0">
                <a:latin typeface="+mn-ea"/>
              </a:rPr>
              <a:t>‘</a:t>
            </a:r>
            <a:r>
              <a:rPr lang="ko-KR" altLang="en-US" sz="2800" dirty="0" smtClean="0">
                <a:latin typeface="+mn-ea"/>
              </a:rPr>
              <a:t>과목을 </a:t>
            </a:r>
            <a:r>
              <a:rPr lang="en-US" altLang="ko-KR" sz="2800" dirty="0" smtClean="0">
                <a:latin typeface="+mn-ea"/>
              </a:rPr>
              <a:t>c05</a:t>
            </a:r>
            <a:r>
              <a:rPr lang="ko-KR" altLang="en-US" sz="2800" dirty="0" smtClean="0">
                <a:latin typeface="+mn-ea"/>
              </a:rPr>
              <a:t>로 미리 바꾸어 놓았기 때문에 문제가 없음</a:t>
            </a:r>
            <a:endParaRPr lang="en-US" altLang="ko-KR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8914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908644"/>
            <a:ext cx="1783080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11. </a:t>
            </a:r>
            <a:r>
              <a:rPr lang="ko-KR" altLang="en-US" sz="2800" dirty="0" smtClean="0">
                <a:latin typeface="+mn-ea"/>
              </a:rPr>
              <a:t>가능  </a:t>
            </a:r>
            <a:r>
              <a:rPr lang="en-US" altLang="ko-KR" sz="2800" dirty="0">
                <a:latin typeface="+mn-ea"/>
              </a:rPr>
              <a:t>insert into </a:t>
            </a:r>
            <a:r>
              <a:rPr lang="en-US" altLang="ko-KR" sz="2800" dirty="0" err="1">
                <a:latin typeface="+mn-ea"/>
              </a:rPr>
              <a:t>sugang</a:t>
            </a:r>
            <a:r>
              <a:rPr lang="en-US" altLang="ko-KR" sz="2800" dirty="0">
                <a:latin typeface="+mn-ea"/>
              </a:rPr>
              <a:t>  2  values('aaa',</a:t>
            </a:r>
            <a:r>
              <a:rPr lang="en-US" altLang="ko-KR" sz="2800" dirty="0" smtClean="0">
                <a:latin typeface="+mn-ea"/>
              </a:rPr>
              <a:t>'c01');</a:t>
            </a:r>
          </a:p>
          <a:p>
            <a:endParaRPr lang="en-US" altLang="ko-KR" sz="2800" dirty="0" smtClean="0">
              <a:latin typeface="+mn-ea"/>
            </a:endParaRPr>
          </a:p>
          <a:p>
            <a:r>
              <a:rPr lang="en-US" altLang="ko-KR" sz="2800" dirty="0" smtClean="0">
                <a:latin typeface="+mn-ea"/>
              </a:rPr>
              <a:t>12. </a:t>
            </a:r>
            <a:r>
              <a:rPr lang="ko-KR" altLang="en-US" sz="2800" dirty="0" smtClean="0">
                <a:latin typeface="+mn-ea"/>
              </a:rPr>
              <a:t>가능  </a:t>
            </a:r>
            <a:r>
              <a:rPr lang="en-US" altLang="ko-KR" sz="2800" dirty="0" smtClean="0">
                <a:latin typeface="+mn-ea"/>
              </a:rPr>
              <a:t>insert into </a:t>
            </a:r>
            <a:r>
              <a:rPr lang="en-US" altLang="ko-KR" sz="2800" dirty="0" err="1" smtClean="0">
                <a:latin typeface="+mn-ea"/>
              </a:rPr>
              <a:t>sugang</a:t>
            </a:r>
            <a:r>
              <a:rPr lang="en-US" altLang="ko-KR" sz="2800" dirty="0" smtClean="0">
                <a:latin typeface="+mn-ea"/>
              </a:rPr>
              <a:t>  2  values('aaa','c03');</a:t>
            </a:r>
          </a:p>
          <a:p>
            <a:endParaRPr lang="en-US" altLang="ko-KR" sz="2800" dirty="0" smtClean="0">
              <a:latin typeface="+mn-ea"/>
            </a:endParaRPr>
          </a:p>
          <a:p>
            <a:r>
              <a:rPr lang="en-US" altLang="ko-KR" sz="2800" dirty="0" smtClean="0">
                <a:latin typeface="+mn-ea"/>
              </a:rPr>
              <a:t>13. </a:t>
            </a:r>
            <a:r>
              <a:rPr lang="ko-KR" altLang="en-US" sz="2800" dirty="0" smtClean="0">
                <a:latin typeface="+mn-ea"/>
              </a:rPr>
              <a:t>가능  </a:t>
            </a:r>
            <a:r>
              <a:rPr lang="en-US" altLang="ko-KR" sz="2800" dirty="0">
                <a:latin typeface="+mn-ea"/>
              </a:rPr>
              <a:t>insert into </a:t>
            </a:r>
            <a:r>
              <a:rPr lang="en-US" altLang="ko-KR" sz="2800" dirty="0" err="1">
                <a:latin typeface="+mn-ea"/>
              </a:rPr>
              <a:t>sugang</a:t>
            </a:r>
            <a:r>
              <a:rPr lang="en-US" altLang="ko-KR" sz="2800" dirty="0">
                <a:latin typeface="+mn-ea"/>
              </a:rPr>
              <a:t>  2  values('bbb',c01</a:t>
            </a:r>
            <a:r>
              <a:rPr lang="en-US" altLang="ko-KR" sz="2800" dirty="0" smtClean="0">
                <a:latin typeface="+mn-ea"/>
              </a:rPr>
              <a:t>');</a:t>
            </a:r>
          </a:p>
          <a:p>
            <a:endParaRPr lang="en-US" altLang="ko-KR" sz="2800" dirty="0" smtClean="0">
              <a:latin typeface="+mn-ea"/>
            </a:endParaRPr>
          </a:p>
          <a:p>
            <a:r>
              <a:rPr lang="en-US" altLang="ko-KR" sz="2800" dirty="0" smtClean="0">
                <a:latin typeface="+mn-ea"/>
              </a:rPr>
              <a:t>14. </a:t>
            </a:r>
            <a:r>
              <a:rPr lang="ko-KR" altLang="en-US" sz="2800" dirty="0" smtClean="0">
                <a:latin typeface="+mn-ea"/>
              </a:rPr>
              <a:t>가능  </a:t>
            </a:r>
            <a:r>
              <a:rPr lang="en-US" altLang="ko-KR" sz="2800" dirty="0" smtClean="0">
                <a:latin typeface="+mn-ea"/>
              </a:rPr>
              <a:t>update </a:t>
            </a:r>
            <a:r>
              <a:rPr lang="en-US" altLang="ko-KR" sz="2800" dirty="0" err="1" smtClean="0">
                <a:latin typeface="+mn-ea"/>
              </a:rPr>
              <a:t>stu</a:t>
            </a:r>
            <a:r>
              <a:rPr lang="en-US" altLang="ko-KR" sz="2800" dirty="0" smtClean="0">
                <a:latin typeface="+mn-ea"/>
              </a:rPr>
              <a:t> set name='</a:t>
            </a:r>
            <a:r>
              <a:rPr lang="ko-KR" altLang="en-US" sz="2800" dirty="0" err="1" smtClean="0">
                <a:latin typeface="+mn-ea"/>
              </a:rPr>
              <a:t>이길동</a:t>
            </a:r>
            <a:r>
              <a:rPr lang="en-US" altLang="ko-KR" sz="2800" dirty="0" smtClean="0">
                <a:latin typeface="+mn-ea"/>
              </a:rPr>
              <a:t>' where name='</a:t>
            </a:r>
            <a:r>
              <a:rPr lang="ko-KR" altLang="en-US" sz="2800" dirty="0" smtClean="0">
                <a:latin typeface="+mn-ea"/>
              </a:rPr>
              <a:t>홍길동</a:t>
            </a:r>
            <a:r>
              <a:rPr lang="en-US" altLang="ko-KR" sz="2800" dirty="0" smtClean="0">
                <a:latin typeface="+mn-ea"/>
              </a:rPr>
              <a:t>';</a:t>
            </a:r>
          </a:p>
          <a:p>
            <a:endParaRPr lang="en-US" altLang="ko-KR" sz="2800" dirty="0" smtClean="0">
              <a:latin typeface="+mn-ea"/>
            </a:endParaRPr>
          </a:p>
          <a:p>
            <a:r>
              <a:rPr lang="en-US" altLang="ko-KR" sz="2800" dirty="0" smtClean="0">
                <a:latin typeface="+mn-ea"/>
              </a:rPr>
              <a:t>15. </a:t>
            </a:r>
            <a:r>
              <a:rPr lang="ko-KR" altLang="en-US" sz="2800" dirty="0" smtClean="0">
                <a:latin typeface="+mn-ea"/>
              </a:rPr>
              <a:t>가능  </a:t>
            </a:r>
            <a:r>
              <a:rPr lang="en-US" altLang="ko-KR" sz="2800" dirty="0">
                <a:latin typeface="+mn-ea"/>
              </a:rPr>
              <a:t>update sub set </a:t>
            </a:r>
            <a:r>
              <a:rPr lang="en-US" altLang="ko-KR" sz="2800" dirty="0" err="1">
                <a:latin typeface="+mn-ea"/>
              </a:rPr>
              <a:t>str</a:t>
            </a:r>
            <a:r>
              <a:rPr lang="en-US" altLang="ko-KR" sz="2800" dirty="0">
                <a:latin typeface="+mn-ea"/>
              </a:rPr>
              <a:t>='</a:t>
            </a:r>
            <a:r>
              <a:rPr lang="ko-KR" altLang="en-US" sz="2800" dirty="0" err="1">
                <a:latin typeface="+mn-ea"/>
              </a:rPr>
              <a:t>김오라</a:t>
            </a:r>
            <a:r>
              <a:rPr lang="en-US" altLang="ko-KR" sz="2800" dirty="0">
                <a:latin typeface="+mn-ea"/>
              </a:rPr>
              <a:t>' where </a:t>
            </a:r>
            <a:r>
              <a:rPr lang="en-US" altLang="ko-KR" sz="2800" dirty="0" err="1">
                <a:latin typeface="+mn-ea"/>
              </a:rPr>
              <a:t>str</a:t>
            </a:r>
            <a:r>
              <a:rPr lang="en-US" altLang="ko-KR" sz="2800" dirty="0">
                <a:latin typeface="+mn-ea"/>
              </a:rPr>
              <a:t>='</a:t>
            </a:r>
            <a:r>
              <a:rPr lang="ko-KR" altLang="en-US" sz="2800" dirty="0">
                <a:latin typeface="+mn-ea"/>
              </a:rPr>
              <a:t>김길수</a:t>
            </a:r>
            <a:r>
              <a:rPr lang="en-US" altLang="ko-KR" sz="2800" dirty="0" smtClean="0">
                <a:latin typeface="+mn-ea"/>
              </a:rPr>
              <a:t>';</a:t>
            </a:r>
          </a:p>
          <a:p>
            <a:pPr marL="514350" indent="-514350">
              <a:buAutoNum type="arabicPeriod"/>
            </a:pPr>
            <a:endParaRPr lang="en-US" altLang="ko-KR" sz="2800" dirty="0">
              <a:latin typeface="+mn-ea"/>
            </a:endParaRPr>
          </a:p>
          <a:p>
            <a:r>
              <a:rPr lang="en-US" altLang="ko-KR" sz="2800" dirty="0" smtClean="0">
                <a:latin typeface="+mn-ea"/>
              </a:rPr>
              <a:t>16. </a:t>
            </a:r>
            <a:r>
              <a:rPr lang="ko-KR" altLang="en-US" sz="2800" dirty="0" smtClean="0">
                <a:latin typeface="+mn-ea"/>
              </a:rPr>
              <a:t>가능  </a:t>
            </a:r>
            <a:r>
              <a:rPr lang="en-US" altLang="ko-KR" sz="2800" dirty="0">
                <a:latin typeface="+mn-ea"/>
              </a:rPr>
              <a:t>update </a:t>
            </a:r>
            <a:r>
              <a:rPr lang="en-US" altLang="ko-KR" sz="2800" dirty="0" err="1">
                <a:latin typeface="+mn-ea"/>
              </a:rPr>
              <a:t>sugang</a:t>
            </a:r>
            <a:r>
              <a:rPr lang="en-US" altLang="ko-KR" sz="2800" dirty="0">
                <a:latin typeface="+mn-ea"/>
              </a:rPr>
              <a:t> set </a:t>
            </a:r>
            <a:r>
              <a:rPr lang="en-US" altLang="ko-KR" sz="2800" dirty="0" err="1">
                <a:latin typeface="+mn-ea"/>
              </a:rPr>
              <a:t>subcode</a:t>
            </a:r>
            <a:r>
              <a:rPr lang="en-US" altLang="ko-KR" sz="2800" dirty="0">
                <a:latin typeface="+mn-ea"/>
              </a:rPr>
              <a:t>='c04' where </a:t>
            </a:r>
            <a:r>
              <a:rPr lang="en-US" altLang="ko-KR" sz="2800" dirty="0" err="1">
                <a:latin typeface="+mn-ea"/>
              </a:rPr>
              <a:t>userid</a:t>
            </a:r>
            <a:r>
              <a:rPr lang="en-US" altLang="ko-KR" sz="2800" dirty="0">
                <a:latin typeface="+mn-ea"/>
              </a:rPr>
              <a:t>='</a:t>
            </a:r>
            <a:r>
              <a:rPr lang="en-US" altLang="ko-KR" sz="2800" dirty="0" err="1">
                <a:latin typeface="+mn-ea"/>
              </a:rPr>
              <a:t>bbb</a:t>
            </a:r>
            <a:r>
              <a:rPr lang="en-US" altLang="ko-KR" sz="2800" dirty="0">
                <a:latin typeface="+mn-ea"/>
              </a:rPr>
              <a:t>' and </a:t>
            </a:r>
            <a:r>
              <a:rPr lang="en-US" altLang="ko-KR" sz="2800" dirty="0" err="1">
                <a:latin typeface="+mn-ea"/>
              </a:rPr>
              <a:t>subcode</a:t>
            </a:r>
            <a:r>
              <a:rPr lang="en-US" altLang="ko-KR" sz="2800" dirty="0">
                <a:latin typeface="+mn-ea"/>
              </a:rPr>
              <a:t>='c01</a:t>
            </a:r>
            <a:r>
              <a:rPr lang="en-US" altLang="ko-KR" sz="2800" dirty="0" smtClean="0">
                <a:latin typeface="+mn-ea"/>
              </a:rPr>
              <a:t>';</a:t>
            </a:r>
          </a:p>
          <a:p>
            <a:pPr marL="514350" indent="-514350">
              <a:buAutoNum type="arabicPeriod"/>
            </a:pPr>
            <a:endParaRPr lang="en-US" altLang="ko-KR" sz="2800" dirty="0">
              <a:latin typeface="+mn-ea"/>
            </a:endParaRPr>
          </a:p>
          <a:p>
            <a:r>
              <a:rPr lang="en-US" altLang="ko-KR" sz="2800" dirty="0" smtClean="0">
                <a:latin typeface="+mn-ea"/>
              </a:rPr>
              <a:t>17. </a:t>
            </a:r>
            <a:r>
              <a:rPr lang="ko-KR" altLang="en-US" sz="2800" dirty="0" smtClean="0">
                <a:latin typeface="+mn-ea"/>
              </a:rPr>
              <a:t>가능  </a:t>
            </a:r>
            <a:r>
              <a:rPr lang="en-US" altLang="ko-KR" sz="2800" dirty="0">
                <a:latin typeface="+mn-ea"/>
              </a:rPr>
              <a:t>delete from </a:t>
            </a:r>
            <a:r>
              <a:rPr lang="en-US" altLang="ko-KR" sz="2800" dirty="0" err="1">
                <a:latin typeface="+mn-ea"/>
              </a:rPr>
              <a:t>sugang</a:t>
            </a:r>
            <a:r>
              <a:rPr lang="en-US" altLang="ko-KR" sz="2800" dirty="0">
                <a:latin typeface="+mn-ea"/>
              </a:rPr>
              <a:t> where </a:t>
            </a:r>
            <a:r>
              <a:rPr lang="en-US" altLang="ko-KR" sz="2800" dirty="0" err="1">
                <a:latin typeface="+mn-ea"/>
              </a:rPr>
              <a:t>userid</a:t>
            </a:r>
            <a:r>
              <a:rPr lang="en-US" altLang="ko-KR" sz="2800" dirty="0">
                <a:latin typeface="+mn-ea"/>
              </a:rPr>
              <a:t>='</a:t>
            </a:r>
            <a:r>
              <a:rPr lang="en-US" altLang="ko-KR" sz="2800" dirty="0" err="1">
                <a:latin typeface="+mn-ea"/>
              </a:rPr>
              <a:t>aaa</a:t>
            </a:r>
            <a:r>
              <a:rPr lang="en-US" altLang="ko-KR" sz="2800" dirty="0">
                <a:latin typeface="+mn-ea"/>
              </a:rPr>
              <a:t>' and </a:t>
            </a:r>
            <a:r>
              <a:rPr lang="en-US" altLang="ko-KR" sz="2800" dirty="0" err="1">
                <a:latin typeface="+mn-ea"/>
              </a:rPr>
              <a:t>subcode</a:t>
            </a:r>
            <a:r>
              <a:rPr lang="en-US" altLang="ko-KR" sz="2800" dirty="0">
                <a:latin typeface="+mn-ea"/>
              </a:rPr>
              <a:t>='c03</a:t>
            </a:r>
            <a:r>
              <a:rPr lang="en-US" altLang="ko-KR" sz="2800" dirty="0" smtClean="0">
                <a:latin typeface="+mn-ea"/>
              </a:rPr>
              <a:t>';</a:t>
            </a:r>
          </a:p>
          <a:p>
            <a:pPr marL="514350" indent="-514350">
              <a:buAutoNum type="arabicPeriod"/>
            </a:pPr>
            <a:endParaRPr lang="en-US" altLang="ko-KR" sz="2800" dirty="0">
              <a:latin typeface="+mn-ea"/>
            </a:endParaRPr>
          </a:p>
          <a:p>
            <a:r>
              <a:rPr lang="en-US" altLang="ko-KR" sz="2800" dirty="0" smtClean="0">
                <a:latin typeface="+mn-ea"/>
              </a:rPr>
              <a:t>18. </a:t>
            </a:r>
            <a:r>
              <a:rPr lang="ko-KR" altLang="en-US" sz="2800" dirty="0" smtClean="0">
                <a:latin typeface="+mn-ea"/>
              </a:rPr>
              <a:t>학생 이름 </a:t>
            </a:r>
            <a:r>
              <a:rPr lang="en-US" altLang="ko-KR" sz="2800" dirty="0" smtClean="0">
                <a:latin typeface="+mn-ea"/>
              </a:rPr>
              <a:t>‘</a:t>
            </a:r>
            <a:r>
              <a:rPr lang="ko-KR" altLang="en-US" sz="2800" dirty="0" smtClean="0">
                <a:latin typeface="+mn-ea"/>
              </a:rPr>
              <a:t>홍길동</a:t>
            </a:r>
            <a:r>
              <a:rPr lang="en-US" altLang="ko-KR" sz="2800" dirty="0" smtClean="0">
                <a:latin typeface="+mn-ea"/>
              </a:rPr>
              <a:t>’</a:t>
            </a:r>
            <a:r>
              <a:rPr lang="ko-KR" altLang="en-US" sz="2800" dirty="0" smtClean="0">
                <a:latin typeface="+mn-ea"/>
              </a:rPr>
              <a:t>을 </a:t>
            </a:r>
            <a:r>
              <a:rPr lang="ko-KR" altLang="en-US" sz="2800" dirty="0">
                <a:latin typeface="+mn-ea"/>
              </a:rPr>
              <a:t>이미 </a:t>
            </a:r>
            <a:r>
              <a:rPr lang="en-US" altLang="ko-KR" sz="2800" dirty="0" smtClean="0">
                <a:latin typeface="+mn-ea"/>
              </a:rPr>
              <a:t>‘</a:t>
            </a:r>
            <a:r>
              <a:rPr lang="ko-KR" altLang="en-US" sz="2800" dirty="0" err="1" smtClean="0">
                <a:latin typeface="+mn-ea"/>
              </a:rPr>
              <a:t>이길동</a:t>
            </a:r>
            <a:r>
              <a:rPr lang="en-US" altLang="ko-KR" sz="2800" dirty="0" smtClean="0">
                <a:latin typeface="+mn-ea"/>
              </a:rPr>
              <a:t>’</a:t>
            </a:r>
            <a:r>
              <a:rPr lang="ko-KR" altLang="en-US" sz="2800" dirty="0" smtClean="0">
                <a:latin typeface="+mn-ea"/>
              </a:rPr>
              <a:t>으로 </a:t>
            </a:r>
            <a:r>
              <a:rPr lang="ko-KR" altLang="en-US" sz="2800" dirty="0">
                <a:latin typeface="+mn-ea"/>
              </a:rPr>
              <a:t>바꾸어서 아무 변화가 없음</a:t>
            </a:r>
            <a:r>
              <a:rPr lang="en-US" altLang="ko-KR" sz="2800" dirty="0" smtClean="0">
                <a:latin typeface="+mn-ea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dirty="0">
              <a:latin typeface="+mn-ea"/>
            </a:endParaRPr>
          </a:p>
          <a:p>
            <a:r>
              <a:rPr lang="en-US" altLang="ko-KR" sz="2800" dirty="0" smtClean="0">
                <a:latin typeface="+mn-ea"/>
              </a:rPr>
              <a:t>19. </a:t>
            </a:r>
            <a:r>
              <a:rPr lang="en-US" altLang="ko-KR" sz="2800" dirty="0">
                <a:latin typeface="+mn-ea"/>
              </a:rPr>
              <a:t>delete cascade </a:t>
            </a:r>
            <a:r>
              <a:rPr lang="ko-KR" altLang="en-US" sz="2800" dirty="0">
                <a:latin typeface="+mn-ea"/>
              </a:rPr>
              <a:t>의 영향으로 </a:t>
            </a:r>
            <a:r>
              <a:rPr lang="ko-KR" altLang="en-US" sz="2800" dirty="0" smtClean="0">
                <a:latin typeface="+mn-ea"/>
              </a:rPr>
              <a:t>아무 문제 없이 </a:t>
            </a:r>
            <a:r>
              <a:rPr lang="en-US" altLang="ko-KR" sz="2800" dirty="0" smtClean="0">
                <a:latin typeface="+mn-ea"/>
              </a:rPr>
              <a:t>Id</a:t>
            </a:r>
            <a:r>
              <a:rPr lang="en-US" altLang="ko-KR" sz="2800" dirty="0">
                <a:latin typeface="+mn-ea"/>
              </a:rPr>
              <a:t>=‘</a:t>
            </a:r>
            <a:r>
              <a:rPr lang="en-US" altLang="ko-KR" sz="2800" dirty="0" err="1">
                <a:latin typeface="+mn-ea"/>
              </a:rPr>
              <a:t>bbb</a:t>
            </a:r>
            <a:r>
              <a:rPr lang="en-US" altLang="ko-KR" sz="2800" dirty="0">
                <a:latin typeface="+mn-ea"/>
              </a:rPr>
              <a:t>’</a:t>
            </a:r>
            <a:r>
              <a:rPr lang="ko-KR" altLang="en-US" sz="2800" dirty="0">
                <a:latin typeface="+mn-ea"/>
              </a:rPr>
              <a:t>가 듣던 </a:t>
            </a:r>
            <a:r>
              <a:rPr lang="en-US" altLang="ko-KR" sz="2800" dirty="0">
                <a:latin typeface="+mn-ea"/>
              </a:rPr>
              <a:t>‘</a:t>
            </a:r>
            <a:r>
              <a:rPr lang="en-US" altLang="ko-KR" sz="2800" dirty="0" smtClean="0">
                <a:latin typeface="+mn-ea"/>
              </a:rPr>
              <a:t>c04 / </a:t>
            </a:r>
            <a:r>
              <a:rPr lang="en-US" altLang="ko-KR" sz="2800" dirty="0" err="1" smtClean="0">
                <a:latin typeface="+mn-ea"/>
              </a:rPr>
              <a:t>js’</a:t>
            </a:r>
            <a:r>
              <a:rPr lang="ko-KR" altLang="en-US" sz="2800" dirty="0" smtClean="0">
                <a:latin typeface="+mn-ea"/>
              </a:rPr>
              <a:t>과목이 </a:t>
            </a:r>
            <a:r>
              <a:rPr lang="ko-KR" altLang="en-US" sz="2800" dirty="0">
                <a:latin typeface="+mn-ea"/>
              </a:rPr>
              <a:t>사라짐</a:t>
            </a:r>
            <a:r>
              <a:rPr lang="en-US" altLang="ko-KR" sz="2800" dirty="0" smtClean="0">
                <a:latin typeface="+mn-ea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dirty="0">
              <a:latin typeface="+mn-ea"/>
            </a:endParaRPr>
          </a:p>
          <a:p>
            <a:r>
              <a:rPr lang="en-US" altLang="ko-KR" sz="2800" dirty="0" smtClean="0">
                <a:latin typeface="+mn-ea"/>
              </a:rPr>
              <a:t>20. </a:t>
            </a:r>
            <a:r>
              <a:rPr lang="ko-KR" altLang="en-US" sz="2800" dirty="0" smtClean="0">
                <a:latin typeface="+mn-ea"/>
              </a:rPr>
              <a:t>가능  </a:t>
            </a:r>
            <a:r>
              <a:rPr lang="en-US" altLang="ko-KR" sz="2800" dirty="0">
                <a:latin typeface="+mn-ea"/>
              </a:rPr>
              <a:t>insert into </a:t>
            </a:r>
            <a:r>
              <a:rPr lang="en-US" altLang="ko-KR" sz="2800" dirty="0" err="1">
                <a:latin typeface="+mn-ea"/>
              </a:rPr>
              <a:t>sugang</a:t>
            </a:r>
            <a:r>
              <a:rPr lang="en-US" altLang="ko-KR" sz="2800" dirty="0">
                <a:latin typeface="+mn-ea"/>
              </a:rPr>
              <a:t>  2  values('bbb','c01</a:t>
            </a:r>
            <a:r>
              <a:rPr lang="en-US" altLang="ko-KR" sz="2800" dirty="0" smtClean="0">
                <a:latin typeface="+mn-ea"/>
              </a:rPr>
              <a:t>');</a:t>
            </a:r>
          </a:p>
          <a:p>
            <a:endParaRPr lang="en-US" altLang="ko-KR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9559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5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16203" y="3923656"/>
            <a:ext cx="5101071" cy="1446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03"/>
              </a:lnSpc>
              <a:spcBef>
                <a:spcPct val="0"/>
              </a:spcBef>
            </a:pPr>
            <a:r>
              <a:rPr lang="ko-KR" altLang="en-US" sz="8359" dirty="0" smtClean="0">
                <a:solidFill>
                  <a:srgbClr val="FFFFFF"/>
                </a:solidFill>
                <a:latin typeface="한국외대체 L" panose="02020503020101020101" pitchFamily="18" charset="-127"/>
                <a:ea typeface="한국외대체 L" panose="02020503020101020101" pitchFamily="18" charset="-127"/>
                <a:cs typeface="한국외대체 L" panose="02020503020101020101" pitchFamily="18" charset="-127"/>
                <a:sym typeface="DM Serif Display"/>
              </a:rPr>
              <a:t>감사합니다</a:t>
            </a:r>
            <a:endParaRPr lang="en-US" sz="8359" dirty="0">
              <a:solidFill>
                <a:srgbClr val="FFFFFF"/>
              </a:solidFill>
              <a:latin typeface="한국외대체 L" panose="02020503020101020101" pitchFamily="18" charset="-127"/>
              <a:ea typeface="한국외대체 L" panose="02020503020101020101" pitchFamily="18" charset="-127"/>
              <a:cs typeface="한국외대체 L" panose="02020503020101020101" pitchFamily="18" charset="-127"/>
              <a:sym typeface="DM Serif Display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666964" y="8885555"/>
            <a:ext cx="59233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 찬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903369" y="1028700"/>
            <a:ext cx="1355931" cy="1904905"/>
            <a:chOff x="0" y="0"/>
            <a:chExt cx="1807908" cy="253987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4208" y="6604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714500"/>
            <a:ext cx="10478193" cy="741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2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 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– 1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번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781300"/>
            <a:ext cx="10572750" cy="2743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88092" y="7505700"/>
            <a:ext cx="117089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latin typeface="+mn-ea"/>
              </a:rPr>
              <a:t>가능</a:t>
            </a:r>
            <a:endParaRPr lang="en-US" altLang="ko-KR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315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 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– 2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번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3009900"/>
            <a:ext cx="9042735" cy="245268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388092" y="7505700"/>
            <a:ext cx="117089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latin typeface="+mn-ea"/>
              </a:rPr>
              <a:t>가능</a:t>
            </a:r>
            <a:endParaRPr lang="en-US" altLang="ko-KR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3539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 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– 3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번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88092" y="7505700"/>
            <a:ext cx="117089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latin typeface="+mn-ea"/>
              </a:rPr>
              <a:t>불가능 </a:t>
            </a:r>
            <a:r>
              <a:rPr lang="en-US" altLang="ko-KR" sz="3200" dirty="0" smtClean="0">
                <a:latin typeface="+mn-ea"/>
              </a:rPr>
              <a:t>- </a:t>
            </a:r>
            <a:r>
              <a:rPr lang="ko-KR" altLang="en-US" sz="3200" dirty="0">
                <a:latin typeface="+mn-ea"/>
              </a:rPr>
              <a:t>아예 다른 사람이기 때문에 </a:t>
            </a:r>
            <a:r>
              <a:rPr lang="en-US" altLang="ko-KR" sz="3200" dirty="0">
                <a:latin typeface="+mn-ea"/>
              </a:rPr>
              <a:t>id</a:t>
            </a:r>
            <a:r>
              <a:rPr lang="ko-KR" altLang="en-US" sz="3200" dirty="0">
                <a:latin typeface="+mn-ea"/>
              </a:rPr>
              <a:t>를 </a:t>
            </a:r>
            <a:r>
              <a:rPr lang="en-US" altLang="ko-KR" sz="3200" dirty="0">
                <a:latin typeface="+mn-ea"/>
              </a:rPr>
              <a:t>‘</a:t>
            </a:r>
            <a:r>
              <a:rPr lang="en-US" altLang="ko-KR" sz="3200" dirty="0" err="1">
                <a:latin typeface="+mn-ea"/>
              </a:rPr>
              <a:t>ddd</a:t>
            </a:r>
            <a:r>
              <a:rPr lang="en-US" altLang="ko-KR" sz="3200" dirty="0">
                <a:latin typeface="+mn-ea"/>
              </a:rPr>
              <a:t>’</a:t>
            </a:r>
            <a:r>
              <a:rPr lang="ko-KR" altLang="en-US" sz="3200" dirty="0">
                <a:latin typeface="+mn-ea"/>
              </a:rPr>
              <a:t>로 바꾸어 줌</a:t>
            </a:r>
            <a:r>
              <a:rPr lang="en-US" altLang="ko-KR" sz="3200" dirty="0">
                <a:latin typeface="+mn-ea"/>
              </a:rPr>
              <a:t>.</a:t>
            </a:r>
            <a:r>
              <a:rPr lang="ko-KR" altLang="en-US" sz="3200" dirty="0">
                <a:latin typeface="+mn-ea"/>
              </a:rPr>
              <a:t> </a:t>
            </a:r>
            <a:endParaRPr lang="en-US" altLang="ko-KR" sz="32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452" y="3162300"/>
            <a:ext cx="9394188" cy="27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20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 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– 4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번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88092" y="7505700"/>
            <a:ext cx="117089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latin typeface="+mn-ea"/>
              </a:rPr>
              <a:t>불가능 </a:t>
            </a:r>
            <a:r>
              <a:rPr lang="en-US" altLang="ko-KR" sz="3200" dirty="0" smtClean="0">
                <a:latin typeface="+mn-ea"/>
              </a:rPr>
              <a:t>- ‘</a:t>
            </a:r>
            <a:r>
              <a:rPr lang="ko-KR" altLang="en-US" sz="3200" dirty="0">
                <a:latin typeface="+mn-ea"/>
              </a:rPr>
              <a:t>서울특별시</a:t>
            </a:r>
            <a:r>
              <a:rPr lang="en-US" altLang="ko-KR" sz="3200" dirty="0">
                <a:latin typeface="+mn-ea"/>
              </a:rPr>
              <a:t>’ </a:t>
            </a:r>
            <a:r>
              <a:rPr lang="ko-KR" altLang="en-US" sz="3200" dirty="0">
                <a:latin typeface="+mn-ea"/>
              </a:rPr>
              <a:t>값이 너무 크기에 </a:t>
            </a:r>
            <a:r>
              <a:rPr lang="en-US" altLang="ko-KR" sz="3200" dirty="0">
                <a:latin typeface="+mn-ea"/>
              </a:rPr>
              <a:t>‘</a:t>
            </a:r>
            <a:r>
              <a:rPr lang="ko-KR" altLang="en-US" sz="3200" dirty="0">
                <a:latin typeface="+mn-ea"/>
              </a:rPr>
              <a:t>서울</a:t>
            </a:r>
            <a:r>
              <a:rPr lang="en-US" altLang="ko-KR" sz="3200" dirty="0">
                <a:latin typeface="+mn-ea"/>
              </a:rPr>
              <a:t>‘ </a:t>
            </a:r>
            <a:r>
              <a:rPr lang="ko-KR" altLang="en-US" sz="3200" dirty="0">
                <a:latin typeface="+mn-ea"/>
              </a:rPr>
              <a:t>로 바꾸어 줌</a:t>
            </a:r>
            <a:r>
              <a:rPr lang="en-US" altLang="ko-KR" sz="3200" dirty="0">
                <a:latin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324100"/>
            <a:ext cx="1340710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52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90500"/>
            <a:ext cx="974139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구축된 데이터베이스 분석하기 </a:t>
            </a:r>
            <a:r>
              <a:rPr lang="en-US" altLang="ko-KR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– 5</a:t>
            </a:r>
            <a:r>
              <a:rPr lang="ko-KR" altLang="en-US" sz="3999" dirty="0" smtClean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번</a:t>
            </a:r>
            <a:endParaRPr lang="en-US" sz="3999" dirty="0">
              <a:solidFill>
                <a:srgbClr val="01152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88092" y="7505700"/>
            <a:ext cx="117089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latin typeface="+mn-ea"/>
              </a:rPr>
              <a:t>가능</a:t>
            </a:r>
            <a:endParaRPr lang="en-US" altLang="ko-KR" sz="32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913" y="2781300"/>
            <a:ext cx="1087408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37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749</Words>
  <Application>Microsoft Office PowerPoint</Application>
  <PresentationFormat>사용자 지정</PresentationFormat>
  <Paragraphs>97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Source Han Sans KR</vt:lpstr>
      <vt:lpstr>Arial</vt:lpstr>
      <vt:lpstr>Calibri</vt:lpstr>
      <vt:lpstr>DM Serif Display</vt:lpstr>
      <vt:lpstr>한국외대체 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82%</dc:title>
  <dc:creator>14</dc:creator>
  <cp:lastModifiedBy>14</cp:lastModifiedBy>
  <cp:revision>109</cp:revision>
  <dcterms:created xsi:type="dcterms:W3CDTF">2006-08-16T00:00:00Z</dcterms:created>
  <dcterms:modified xsi:type="dcterms:W3CDTF">2024-08-27T08:12:41Z</dcterms:modified>
  <dc:identifier>DAGO7sN9Zzo</dc:identifier>
</cp:coreProperties>
</file>